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8" r:id="rId2"/>
  </p:sldIdLst>
  <p:sldSz cx="21945600" cy="32918400"/>
  <p:notesSz cx="21488400" cy="32461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1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3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3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3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3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31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31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31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31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6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0027"/>
    <a:srgbClr val="D24726"/>
    <a:srgbClr val="D3B4D4"/>
    <a:srgbClr val="B2F0BC"/>
    <a:srgbClr val="B9E9CF"/>
    <a:srgbClr val="8BDBAF"/>
    <a:srgbClr val="7DE9A1"/>
    <a:srgbClr val="71F59A"/>
    <a:srgbClr val="A7D5BA"/>
    <a:srgbClr val="B99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19" autoAdjust="0"/>
    <p:restoredTop sz="96405" autoAdjust="0"/>
  </p:normalViewPr>
  <p:slideViewPr>
    <p:cSldViewPr>
      <p:cViewPr varScale="1">
        <p:scale>
          <a:sx n="17" d="100"/>
          <a:sy n="17" d="100"/>
        </p:scale>
        <p:origin x="3070" y="58"/>
      </p:cViewPr>
      <p:guideLst>
        <p:guide orient="horz" pos="10368"/>
        <p:guide pos="69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9312275" cy="162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2171363" y="0"/>
            <a:ext cx="9312275" cy="162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686550" y="2435225"/>
            <a:ext cx="8115300" cy="121729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49475" y="15419388"/>
            <a:ext cx="17189450" cy="1460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30832425"/>
            <a:ext cx="9312275" cy="162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12171363" y="30832425"/>
            <a:ext cx="9312275" cy="162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10EF87F-2FDD-4627-9CC8-9FA1462FD6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78077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154104-DF26-40A6-9E31-7E8569046E89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686550" y="2435225"/>
            <a:ext cx="8115300" cy="12172950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2885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710" y="10225089"/>
            <a:ext cx="18654183" cy="7058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1418" y="18654714"/>
            <a:ext cx="15362767" cy="8410575"/>
          </a:xfrm>
        </p:spPr>
        <p:txBody>
          <a:bodyPr/>
          <a:lstStyle>
            <a:lvl1pPr marL="0" indent="0" algn="ctr">
              <a:buNone/>
              <a:defRPr/>
            </a:lvl1pPr>
            <a:lvl2pPr marL="304831" indent="0" algn="ctr">
              <a:buNone/>
              <a:defRPr/>
            </a:lvl2pPr>
            <a:lvl3pPr marL="609661" indent="0" algn="ctr">
              <a:buNone/>
              <a:defRPr/>
            </a:lvl3pPr>
            <a:lvl4pPr marL="914492" indent="0" algn="ctr">
              <a:buNone/>
              <a:defRPr/>
            </a:lvl4pPr>
            <a:lvl5pPr marL="1219322" indent="0" algn="ctr">
              <a:buNone/>
              <a:defRPr/>
            </a:lvl5pPr>
            <a:lvl6pPr marL="1524152" indent="0" algn="ctr">
              <a:buNone/>
              <a:defRPr/>
            </a:lvl6pPr>
            <a:lvl7pPr marL="1828983" indent="0" algn="ctr">
              <a:buNone/>
              <a:defRPr/>
            </a:lvl7pPr>
            <a:lvl8pPr marL="2133813" indent="0" algn="ctr">
              <a:buNone/>
              <a:defRPr/>
            </a:lvl8pPr>
            <a:lvl9pPr marL="2438644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4AA4AC-036F-4D3F-852C-349A715E91F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7841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114947-12CF-4680-9116-0039B81BB7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5096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910985" y="1319215"/>
            <a:ext cx="4937125" cy="280844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494" y="1319215"/>
            <a:ext cx="14711891" cy="280844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FA837B-AC90-4FEE-8AFE-3AF5AA70F88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8351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780611-F565-423E-A4F2-3489EDD72D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2365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552" y="21152647"/>
            <a:ext cx="18654183" cy="6538913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3552" y="13951745"/>
            <a:ext cx="18654183" cy="7200900"/>
          </a:xfrm>
        </p:spPr>
        <p:txBody>
          <a:bodyPr anchor="b"/>
          <a:lstStyle>
            <a:lvl1pPr marL="0" indent="0">
              <a:buNone/>
              <a:defRPr sz="1333"/>
            </a:lvl1pPr>
            <a:lvl2pPr marL="304831" indent="0">
              <a:buNone/>
              <a:defRPr sz="1200"/>
            </a:lvl2pPr>
            <a:lvl3pPr marL="609661" indent="0">
              <a:buNone/>
              <a:defRPr sz="1067"/>
            </a:lvl3pPr>
            <a:lvl4pPr marL="914492" indent="0">
              <a:buNone/>
              <a:defRPr sz="933"/>
            </a:lvl4pPr>
            <a:lvl5pPr marL="1219322" indent="0">
              <a:buNone/>
              <a:defRPr sz="933"/>
            </a:lvl5pPr>
            <a:lvl6pPr marL="1524152" indent="0">
              <a:buNone/>
              <a:defRPr sz="933"/>
            </a:lvl6pPr>
            <a:lvl7pPr marL="1828983" indent="0">
              <a:buNone/>
              <a:defRPr sz="933"/>
            </a:lvl7pPr>
            <a:lvl8pPr marL="2133813" indent="0">
              <a:buNone/>
              <a:defRPr sz="933"/>
            </a:lvl8pPr>
            <a:lvl9pPr marL="2438644" indent="0">
              <a:buNone/>
              <a:defRPr sz="93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6FB7AC-55DC-4420-B294-9984705CDD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0822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492" y="7681915"/>
            <a:ext cx="9824508" cy="21721763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3601" y="7681915"/>
            <a:ext cx="9824509" cy="21721763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709383-D65C-43F1-BDB8-0BBD8C8302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1901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492" y="7367590"/>
            <a:ext cx="9696450" cy="3071813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31" indent="0">
              <a:buNone/>
              <a:defRPr sz="1333" b="1"/>
            </a:lvl2pPr>
            <a:lvl3pPr marL="609661" indent="0">
              <a:buNone/>
              <a:defRPr sz="1200" b="1"/>
            </a:lvl3pPr>
            <a:lvl4pPr marL="914492" indent="0">
              <a:buNone/>
              <a:defRPr sz="1067" b="1"/>
            </a:lvl4pPr>
            <a:lvl5pPr marL="1219322" indent="0">
              <a:buNone/>
              <a:defRPr sz="1067" b="1"/>
            </a:lvl5pPr>
            <a:lvl6pPr marL="1524152" indent="0">
              <a:buNone/>
              <a:defRPr sz="1067" b="1"/>
            </a:lvl6pPr>
            <a:lvl7pPr marL="1828983" indent="0">
              <a:buNone/>
              <a:defRPr sz="1067" b="1"/>
            </a:lvl7pPr>
            <a:lvl8pPr marL="2133813" indent="0">
              <a:buNone/>
              <a:defRPr sz="1067" b="1"/>
            </a:lvl8pPr>
            <a:lvl9pPr marL="2438644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492" y="10439400"/>
            <a:ext cx="9696450" cy="18966657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48485" y="7367590"/>
            <a:ext cx="9699625" cy="3071813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31" indent="0">
              <a:buNone/>
              <a:defRPr sz="1333" b="1"/>
            </a:lvl2pPr>
            <a:lvl3pPr marL="609661" indent="0">
              <a:buNone/>
              <a:defRPr sz="1200" b="1"/>
            </a:lvl3pPr>
            <a:lvl4pPr marL="914492" indent="0">
              <a:buNone/>
              <a:defRPr sz="1067" b="1"/>
            </a:lvl4pPr>
            <a:lvl5pPr marL="1219322" indent="0">
              <a:buNone/>
              <a:defRPr sz="1067" b="1"/>
            </a:lvl5pPr>
            <a:lvl6pPr marL="1524152" indent="0">
              <a:buNone/>
              <a:defRPr sz="1067" b="1"/>
            </a:lvl6pPr>
            <a:lvl7pPr marL="1828983" indent="0">
              <a:buNone/>
              <a:defRPr sz="1067" b="1"/>
            </a:lvl7pPr>
            <a:lvl8pPr marL="2133813" indent="0">
              <a:buNone/>
              <a:defRPr sz="1067" b="1"/>
            </a:lvl8pPr>
            <a:lvl9pPr marL="2438644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48485" y="10439400"/>
            <a:ext cx="9699625" cy="18966657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CCD494-CFB1-4956-8B9D-D95F349042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3244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171374-98DA-477E-BE58-09EB33615E6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3791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7880EC-3C71-4C3F-80EB-4BE0148344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6392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492" y="1309690"/>
            <a:ext cx="7219950" cy="557927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9909" y="1309690"/>
            <a:ext cx="12268200" cy="2809637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492" y="6888957"/>
            <a:ext cx="7219950" cy="22517100"/>
          </a:xfrm>
        </p:spPr>
        <p:txBody>
          <a:bodyPr/>
          <a:lstStyle>
            <a:lvl1pPr marL="0" indent="0">
              <a:buNone/>
              <a:defRPr sz="933"/>
            </a:lvl1pPr>
            <a:lvl2pPr marL="304831" indent="0">
              <a:buNone/>
              <a:defRPr sz="800"/>
            </a:lvl2pPr>
            <a:lvl3pPr marL="609661" indent="0">
              <a:buNone/>
              <a:defRPr sz="667"/>
            </a:lvl3pPr>
            <a:lvl4pPr marL="914492" indent="0">
              <a:buNone/>
              <a:defRPr sz="600"/>
            </a:lvl4pPr>
            <a:lvl5pPr marL="1219322" indent="0">
              <a:buNone/>
              <a:defRPr sz="600"/>
            </a:lvl5pPr>
            <a:lvl6pPr marL="1524152" indent="0">
              <a:buNone/>
              <a:defRPr sz="600"/>
            </a:lvl6pPr>
            <a:lvl7pPr marL="1828983" indent="0">
              <a:buNone/>
              <a:defRPr sz="600"/>
            </a:lvl7pPr>
            <a:lvl8pPr marL="2133813" indent="0">
              <a:buNone/>
              <a:defRPr sz="600"/>
            </a:lvl8pPr>
            <a:lvl9pPr marL="2438644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39B687-E2F3-4AE7-9B2A-4F001524E2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9390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1068" y="23043359"/>
            <a:ext cx="13167783" cy="2719388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01068" y="2940845"/>
            <a:ext cx="13167783" cy="19752468"/>
          </a:xfrm>
        </p:spPr>
        <p:txBody>
          <a:bodyPr/>
          <a:lstStyle>
            <a:lvl1pPr marL="0" indent="0">
              <a:buNone/>
              <a:defRPr sz="2133"/>
            </a:lvl1pPr>
            <a:lvl2pPr marL="304831" indent="0">
              <a:buNone/>
              <a:defRPr sz="1867"/>
            </a:lvl2pPr>
            <a:lvl3pPr marL="609661" indent="0">
              <a:buNone/>
              <a:defRPr sz="1600"/>
            </a:lvl3pPr>
            <a:lvl4pPr marL="914492" indent="0">
              <a:buNone/>
              <a:defRPr sz="1333"/>
            </a:lvl4pPr>
            <a:lvl5pPr marL="1219322" indent="0">
              <a:buNone/>
              <a:defRPr sz="1333"/>
            </a:lvl5pPr>
            <a:lvl6pPr marL="1524152" indent="0">
              <a:buNone/>
              <a:defRPr sz="1333"/>
            </a:lvl6pPr>
            <a:lvl7pPr marL="1828983" indent="0">
              <a:buNone/>
              <a:defRPr sz="1333"/>
            </a:lvl7pPr>
            <a:lvl8pPr marL="2133813" indent="0">
              <a:buNone/>
              <a:defRPr sz="1333"/>
            </a:lvl8pPr>
            <a:lvl9pPr marL="2438644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1068" y="25762745"/>
            <a:ext cx="13167783" cy="3864768"/>
          </a:xfrm>
        </p:spPr>
        <p:txBody>
          <a:bodyPr/>
          <a:lstStyle>
            <a:lvl1pPr marL="0" indent="0">
              <a:buNone/>
              <a:defRPr sz="933"/>
            </a:lvl1pPr>
            <a:lvl2pPr marL="304831" indent="0">
              <a:buNone/>
              <a:defRPr sz="800"/>
            </a:lvl2pPr>
            <a:lvl3pPr marL="609661" indent="0">
              <a:buNone/>
              <a:defRPr sz="667"/>
            </a:lvl3pPr>
            <a:lvl4pPr marL="914492" indent="0">
              <a:buNone/>
              <a:defRPr sz="600"/>
            </a:lvl4pPr>
            <a:lvl5pPr marL="1219322" indent="0">
              <a:buNone/>
              <a:defRPr sz="600"/>
            </a:lvl5pPr>
            <a:lvl6pPr marL="1524152" indent="0">
              <a:buNone/>
              <a:defRPr sz="600"/>
            </a:lvl6pPr>
            <a:lvl7pPr marL="1828983" indent="0">
              <a:buNone/>
              <a:defRPr sz="600"/>
            </a:lvl7pPr>
            <a:lvl8pPr marL="2133813" indent="0">
              <a:buNone/>
              <a:defRPr sz="600"/>
            </a:lvl8pPr>
            <a:lvl9pPr marL="2438644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CC6FAF-1B61-470E-9AD0-103CACBE03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6298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97493" y="1319213"/>
            <a:ext cx="19750617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13405" tIns="156704" rIns="313405" bIns="15670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97493" y="7681915"/>
            <a:ext cx="19750617" cy="2172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13405" tIns="156704" rIns="313405" bIns="1567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97493" y="29975175"/>
            <a:ext cx="5120217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13405" tIns="156704" rIns="313405" bIns="156704" numCol="1" anchor="t" anchorCtr="0" compatLnSpc="1">
            <a:prstTxWarp prst="textNoShape">
              <a:avLst/>
            </a:prstTxWarp>
          </a:bodyPr>
          <a:lstStyle>
            <a:lvl1pPr algn="l" defTabSz="2090418">
              <a:defRPr sz="3200"/>
            </a:lvl1pPr>
          </a:lstStyle>
          <a:p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498293" y="29975175"/>
            <a:ext cx="6949017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13405" tIns="156704" rIns="313405" bIns="156704" numCol="1" anchor="t" anchorCtr="0" compatLnSpc="1">
            <a:prstTxWarp prst="textNoShape">
              <a:avLst/>
            </a:prstTxWarp>
          </a:bodyPr>
          <a:lstStyle>
            <a:lvl1pPr defTabSz="2090418">
              <a:defRPr sz="3200"/>
            </a:lvl1pPr>
          </a:lstStyle>
          <a:p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5727893" y="29975175"/>
            <a:ext cx="5120217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13405" tIns="156704" rIns="313405" bIns="156704" numCol="1" anchor="t" anchorCtr="0" compatLnSpc="1">
            <a:prstTxWarp prst="textNoShape">
              <a:avLst/>
            </a:prstTxWarp>
          </a:bodyPr>
          <a:lstStyle>
            <a:lvl1pPr algn="r" defTabSz="2090418">
              <a:defRPr sz="3200"/>
            </a:lvl1pPr>
          </a:lstStyle>
          <a:p>
            <a:fld id="{E7738C01-533E-4BCD-91D9-A2564BA35F7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90418" rtl="0" fontAlgn="base">
        <a:spcBef>
          <a:spcPct val="0"/>
        </a:spcBef>
        <a:spcAft>
          <a:spcPct val="0"/>
        </a:spcAft>
        <a:defRPr sz="10068">
          <a:solidFill>
            <a:schemeClr val="tx2"/>
          </a:solidFill>
          <a:latin typeface="+mj-lt"/>
          <a:ea typeface="+mj-ea"/>
          <a:cs typeface="+mj-cs"/>
        </a:defRPr>
      </a:lvl1pPr>
      <a:lvl2pPr algn="ctr" defTabSz="2090418" rtl="0" fontAlgn="base">
        <a:spcBef>
          <a:spcPct val="0"/>
        </a:spcBef>
        <a:spcAft>
          <a:spcPct val="0"/>
        </a:spcAft>
        <a:defRPr sz="10068">
          <a:solidFill>
            <a:schemeClr val="tx2"/>
          </a:solidFill>
          <a:latin typeface="Arial" charset="0"/>
        </a:defRPr>
      </a:lvl2pPr>
      <a:lvl3pPr algn="ctr" defTabSz="2090418" rtl="0" fontAlgn="base">
        <a:spcBef>
          <a:spcPct val="0"/>
        </a:spcBef>
        <a:spcAft>
          <a:spcPct val="0"/>
        </a:spcAft>
        <a:defRPr sz="10068">
          <a:solidFill>
            <a:schemeClr val="tx2"/>
          </a:solidFill>
          <a:latin typeface="Arial" charset="0"/>
        </a:defRPr>
      </a:lvl3pPr>
      <a:lvl4pPr algn="ctr" defTabSz="2090418" rtl="0" fontAlgn="base">
        <a:spcBef>
          <a:spcPct val="0"/>
        </a:spcBef>
        <a:spcAft>
          <a:spcPct val="0"/>
        </a:spcAft>
        <a:defRPr sz="10068">
          <a:solidFill>
            <a:schemeClr val="tx2"/>
          </a:solidFill>
          <a:latin typeface="Arial" charset="0"/>
        </a:defRPr>
      </a:lvl4pPr>
      <a:lvl5pPr algn="ctr" defTabSz="2090418" rtl="0" fontAlgn="base">
        <a:spcBef>
          <a:spcPct val="0"/>
        </a:spcBef>
        <a:spcAft>
          <a:spcPct val="0"/>
        </a:spcAft>
        <a:defRPr sz="10068">
          <a:solidFill>
            <a:schemeClr val="tx2"/>
          </a:solidFill>
          <a:latin typeface="Arial" charset="0"/>
        </a:defRPr>
      </a:lvl5pPr>
      <a:lvl6pPr marL="304831" algn="ctr" defTabSz="2090418" rtl="0" fontAlgn="base">
        <a:spcBef>
          <a:spcPct val="0"/>
        </a:spcBef>
        <a:spcAft>
          <a:spcPct val="0"/>
        </a:spcAft>
        <a:defRPr sz="10068">
          <a:solidFill>
            <a:schemeClr val="tx2"/>
          </a:solidFill>
          <a:latin typeface="Arial" charset="0"/>
        </a:defRPr>
      </a:lvl6pPr>
      <a:lvl7pPr marL="609661" algn="ctr" defTabSz="2090418" rtl="0" fontAlgn="base">
        <a:spcBef>
          <a:spcPct val="0"/>
        </a:spcBef>
        <a:spcAft>
          <a:spcPct val="0"/>
        </a:spcAft>
        <a:defRPr sz="10068">
          <a:solidFill>
            <a:schemeClr val="tx2"/>
          </a:solidFill>
          <a:latin typeface="Arial" charset="0"/>
        </a:defRPr>
      </a:lvl7pPr>
      <a:lvl8pPr marL="914492" algn="ctr" defTabSz="2090418" rtl="0" fontAlgn="base">
        <a:spcBef>
          <a:spcPct val="0"/>
        </a:spcBef>
        <a:spcAft>
          <a:spcPct val="0"/>
        </a:spcAft>
        <a:defRPr sz="10068">
          <a:solidFill>
            <a:schemeClr val="tx2"/>
          </a:solidFill>
          <a:latin typeface="Arial" charset="0"/>
        </a:defRPr>
      </a:lvl8pPr>
      <a:lvl9pPr marL="1219322" algn="ctr" defTabSz="2090418" rtl="0" fontAlgn="base">
        <a:spcBef>
          <a:spcPct val="0"/>
        </a:spcBef>
        <a:spcAft>
          <a:spcPct val="0"/>
        </a:spcAft>
        <a:defRPr sz="10068">
          <a:solidFill>
            <a:schemeClr val="tx2"/>
          </a:solidFill>
          <a:latin typeface="Arial" charset="0"/>
        </a:defRPr>
      </a:lvl9pPr>
    </p:titleStyle>
    <p:bodyStyle>
      <a:lvl1pPr marL="784304" indent="-784304" algn="l" defTabSz="2090418" rtl="0" fontAlgn="base">
        <a:spcBef>
          <a:spcPct val="20000"/>
        </a:spcBef>
        <a:spcAft>
          <a:spcPct val="0"/>
        </a:spcAft>
        <a:buChar char="•"/>
        <a:defRPr sz="7334">
          <a:solidFill>
            <a:schemeClr val="tx1"/>
          </a:solidFill>
          <a:latin typeface="+mn-lt"/>
          <a:ea typeface="+mn-ea"/>
          <a:cs typeface="+mn-cs"/>
        </a:defRPr>
      </a:lvl1pPr>
      <a:lvl2pPr marL="1698795" indent="-654115" algn="l" defTabSz="2090418" rtl="0" fontAlgn="base">
        <a:spcBef>
          <a:spcPct val="20000"/>
        </a:spcBef>
        <a:spcAft>
          <a:spcPct val="0"/>
        </a:spcAft>
        <a:buChar char="–"/>
        <a:defRPr sz="6400">
          <a:solidFill>
            <a:schemeClr val="tx1"/>
          </a:solidFill>
          <a:latin typeface="+mn-lt"/>
        </a:defRPr>
      </a:lvl2pPr>
      <a:lvl3pPr marL="2613287" indent="-522869" algn="l" defTabSz="2090418" rtl="0" fontAlgn="base">
        <a:spcBef>
          <a:spcPct val="20000"/>
        </a:spcBef>
        <a:spcAft>
          <a:spcPct val="0"/>
        </a:spcAft>
        <a:buChar char="•"/>
        <a:defRPr sz="5467">
          <a:solidFill>
            <a:schemeClr val="tx1"/>
          </a:solidFill>
          <a:latin typeface="+mn-lt"/>
        </a:defRPr>
      </a:lvl3pPr>
      <a:lvl4pPr marL="3657966" indent="-522869" algn="l" defTabSz="2090418" rtl="0" fontAlgn="base">
        <a:spcBef>
          <a:spcPct val="20000"/>
        </a:spcBef>
        <a:spcAft>
          <a:spcPct val="0"/>
        </a:spcAft>
        <a:buChar char="–"/>
        <a:defRPr sz="4600">
          <a:solidFill>
            <a:schemeClr val="tx1"/>
          </a:solidFill>
          <a:latin typeface="+mn-lt"/>
        </a:defRPr>
      </a:lvl4pPr>
      <a:lvl5pPr marL="4702646" indent="-521811" algn="l" defTabSz="2090418" rtl="0" fontAlgn="base">
        <a:spcBef>
          <a:spcPct val="20000"/>
        </a:spcBef>
        <a:spcAft>
          <a:spcPct val="0"/>
        </a:spcAft>
        <a:buChar char="»"/>
        <a:defRPr sz="4600">
          <a:solidFill>
            <a:schemeClr val="tx1"/>
          </a:solidFill>
          <a:latin typeface="+mn-lt"/>
        </a:defRPr>
      </a:lvl5pPr>
      <a:lvl6pPr marL="5007476" indent="-521811" algn="l" defTabSz="2090418" rtl="0" fontAlgn="base">
        <a:spcBef>
          <a:spcPct val="20000"/>
        </a:spcBef>
        <a:spcAft>
          <a:spcPct val="0"/>
        </a:spcAft>
        <a:buChar char="»"/>
        <a:defRPr sz="4600">
          <a:solidFill>
            <a:schemeClr val="tx1"/>
          </a:solidFill>
          <a:latin typeface="+mn-lt"/>
        </a:defRPr>
      </a:lvl6pPr>
      <a:lvl7pPr marL="5312307" indent="-521811" algn="l" defTabSz="2090418" rtl="0" fontAlgn="base">
        <a:spcBef>
          <a:spcPct val="20000"/>
        </a:spcBef>
        <a:spcAft>
          <a:spcPct val="0"/>
        </a:spcAft>
        <a:buChar char="»"/>
        <a:defRPr sz="4600">
          <a:solidFill>
            <a:schemeClr val="tx1"/>
          </a:solidFill>
          <a:latin typeface="+mn-lt"/>
        </a:defRPr>
      </a:lvl7pPr>
      <a:lvl8pPr marL="5617138" indent="-521811" algn="l" defTabSz="2090418" rtl="0" fontAlgn="base">
        <a:spcBef>
          <a:spcPct val="20000"/>
        </a:spcBef>
        <a:spcAft>
          <a:spcPct val="0"/>
        </a:spcAft>
        <a:buChar char="»"/>
        <a:defRPr sz="4600">
          <a:solidFill>
            <a:schemeClr val="tx1"/>
          </a:solidFill>
          <a:latin typeface="+mn-lt"/>
        </a:defRPr>
      </a:lvl8pPr>
      <a:lvl9pPr marL="5921967" indent="-521811" algn="l" defTabSz="2090418" rtl="0" fontAlgn="base">
        <a:spcBef>
          <a:spcPct val="20000"/>
        </a:spcBef>
        <a:spcAft>
          <a:spcPct val="0"/>
        </a:spcAft>
        <a:buChar char="»"/>
        <a:defRPr sz="4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0966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31" algn="l" defTabSz="60966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61" algn="l" defTabSz="60966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92" algn="l" defTabSz="60966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322" algn="l" defTabSz="60966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152" algn="l" defTabSz="60966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983" algn="l" defTabSz="60966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813" algn="l" defTabSz="60966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644" algn="l" defTabSz="60966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12" Type="http://schemas.openxmlformats.org/officeDocument/2006/relationships/image" Target="../media/image7.emf"/><Relationship Id="rId1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openxmlformats.org/officeDocument/2006/relationships/image" Target="../media/image3.jpeg"/><Relationship Id="rId1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microsoft.com/office/2007/relationships/hdphoto" Target="../media/hdphoto2.wdp"/><Relationship Id="rId1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1" name="Text Box 1841"/>
          <p:cNvSpPr txBox="1">
            <a:spLocks noChangeArrowheads="1"/>
          </p:cNvSpPr>
          <p:nvPr/>
        </p:nvSpPr>
        <p:spPr bwMode="auto">
          <a:xfrm>
            <a:off x="905516" y="297562"/>
            <a:ext cx="21268683" cy="1738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0803" tIns="30411" rIns="60803" bIns="30411">
            <a:spAutoFit/>
          </a:bodyPr>
          <a:lstStyle>
            <a:lvl1pPr algn="l" defTabSz="3132138">
              <a:defRPr>
                <a:solidFill>
                  <a:schemeClr val="tx1"/>
                </a:solidFill>
                <a:latin typeface="Arial" charset="0"/>
              </a:defRPr>
            </a:lvl1pPr>
            <a:lvl2pPr algn="l" defTabSz="3132138">
              <a:defRPr>
                <a:solidFill>
                  <a:schemeClr val="tx1"/>
                </a:solidFill>
                <a:latin typeface="Arial" charset="0"/>
              </a:defRPr>
            </a:lvl2pPr>
            <a:lvl3pPr algn="l" defTabSz="3132138">
              <a:defRPr>
                <a:solidFill>
                  <a:schemeClr val="tx1"/>
                </a:solidFill>
                <a:latin typeface="Arial" charset="0"/>
              </a:defRPr>
            </a:lvl3pPr>
            <a:lvl4pPr algn="l" defTabSz="3132138">
              <a:defRPr>
                <a:solidFill>
                  <a:schemeClr val="tx1"/>
                </a:solidFill>
                <a:latin typeface="Arial" charset="0"/>
              </a:defRPr>
            </a:lvl4pPr>
            <a:lvl5pPr algn="l" defTabSz="3132138">
              <a:defRPr>
                <a:solidFill>
                  <a:schemeClr val="tx1"/>
                </a:solidFill>
                <a:latin typeface="Arial" charset="0"/>
              </a:defRPr>
            </a:lvl5pPr>
            <a:lvl6pPr defTabSz="3132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3132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3132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3132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6000" dirty="0" err="1" smtClean="0">
                <a:latin typeface="BankGothic Md BT" panose="020B0807020203060204" pitchFamily="34" charset="0"/>
              </a:rPr>
              <a:t>Spinny</a:t>
            </a:r>
            <a:r>
              <a:rPr lang="en-US" altLang="en-US" sz="6000" dirty="0" smtClean="0">
                <a:latin typeface="BankGothic Md BT" panose="020B0807020203060204" pitchFamily="34" charset="0"/>
              </a:rPr>
              <a:t> Things</a:t>
            </a:r>
            <a:endParaRPr lang="en-US" altLang="en-US" sz="6000" dirty="0">
              <a:latin typeface="BankGothic Md BT" panose="020B0807020203060204" pitchFamily="34" charset="0"/>
            </a:endParaRPr>
          </a:p>
          <a:p>
            <a:r>
              <a:rPr lang="en-US" altLang="en-US" sz="3200" dirty="0" smtClean="0">
                <a:latin typeface="BankGothic Md BT" panose="020B0807020203060204" pitchFamily="34" charset="0"/>
              </a:rPr>
              <a:t>Cyndia Cao, Jane </a:t>
            </a:r>
            <a:r>
              <a:rPr lang="en-US" altLang="en-US" sz="3200" dirty="0" err="1" smtClean="0">
                <a:latin typeface="BankGothic Md BT" panose="020B0807020203060204" pitchFamily="34" charset="0"/>
              </a:rPr>
              <a:t>Coffrin</a:t>
            </a:r>
            <a:r>
              <a:rPr lang="en-US" altLang="en-US" sz="3200" dirty="0" smtClean="0">
                <a:latin typeface="BankGothic Md BT" panose="020B0807020203060204" pitchFamily="34" charset="0"/>
              </a:rPr>
              <a:t>, Wesley Cox, Erik Gest, Chris Kwok, Paige Reiter</a:t>
            </a:r>
            <a:endParaRPr lang="it-IT" altLang="en-US" sz="3200" dirty="0" smtClean="0">
              <a:latin typeface="BankGothic Md BT" panose="020B0807020203060204" pitchFamily="34" charset="0"/>
            </a:endParaRPr>
          </a:p>
          <a:p>
            <a:r>
              <a:rPr lang="it-IT" altLang="en-US" sz="3200" dirty="0">
                <a:latin typeface="BankGothic Md BT" panose="020B0807020203060204" pitchFamily="34" charset="0"/>
              </a:rPr>
              <a:t>m</a:t>
            </a:r>
            <a:r>
              <a:rPr lang="it-IT" altLang="en-US" sz="3200" dirty="0" smtClean="0">
                <a:latin typeface="BankGothic Md BT" panose="020B0807020203060204" pitchFamily="34" charset="0"/>
              </a:rPr>
              <a:t>itspinnythings.blogspot.com | spinnythings@mit.edu</a:t>
            </a:r>
            <a:endParaRPr lang="it-IT" altLang="en-US" sz="3200" dirty="0">
              <a:latin typeface="BankGothic Md BT" panose="020B0807020203060204" pitchFamily="34" charset="0"/>
            </a:endParaRPr>
          </a:p>
        </p:txBody>
      </p:sp>
      <p:sp>
        <p:nvSpPr>
          <p:cNvPr id="11704" name="Line 1464"/>
          <p:cNvSpPr>
            <a:spLocks noChangeShapeType="1"/>
          </p:cNvSpPr>
          <p:nvPr/>
        </p:nvSpPr>
        <p:spPr bwMode="auto">
          <a:xfrm>
            <a:off x="0" y="2182431"/>
            <a:ext cx="21948775" cy="0"/>
          </a:xfrm>
          <a:prstGeom prst="line">
            <a:avLst/>
          </a:prstGeom>
          <a:noFill/>
          <a:ln w="1270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67"/>
          </a:p>
        </p:txBody>
      </p:sp>
      <p:sp>
        <p:nvSpPr>
          <p:cNvPr id="12011" name="Line 1771"/>
          <p:cNvSpPr>
            <a:spLocks noChangeShapeType="1"/>
          </p:cNvSpPr>
          <p:nvPr/>
        </p:nvSpPr>
        <p:spPr bwMode="auto">
          <a:xfrm flipH="1">
            <a:off x="7903017" y="2555009"/>
            <a:ext cx="6747" cy="15421071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67"/>
          </a:p>
        </p:txBody>
      </p:sp>
      <p:sp>
        <p:nvSpPr>
          <p:cNvPr id="12077" name="Text Box 1837"/>
          <p:cNvSpPr txBox="1">
            <a:spLocks noChangeArrowheads="1"/>
          </p:cNvSpPr>
          <p:nvPr/>
        </p:nvSpPr>
        <p:spPr bwMode="auto">
          <a:xfrm>
            <a:off x="18428638" y="1460266"/>
            <a:ext cx="2864754" cy="389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0957" tIns="30478" rIns="60957" bIns="30478">
            <a:spAutoFit/>
          </a:bodyPr>
          <a:lstStyle>
            <a:lvl1pPr algn="l" defTabSz="3135313">
              <a:defRPr>
                <a:solidFill>
                  <a:schemeClr val="tx1"/>
                </a:solidFill>
                <a:latin typeface="Arial" charset="0"/>
              </a:defRPr>
            </a:lvl1pPr>
            <a:lvl2pPr algn="l" defTabSz="3135313">
              <a:defRPr>
                <a:solidFill>
                  <a:schemeClr val="tx1"/>
                </a:solidFill>
                <a:latin typeface="Arial" charset="0"/>
              </a:defRPr>
            </a:lvl2pPr>
            <a:lvl3pPr algn="l" defTabSz="3135313">
              <a:defRPr>
                <a:solidFill>
                  <a:schemeClr val="tx1"/>
                </a:solidFill>
                <a:latin typeface="Arial" charset="0"/>
              </a:defRPr>
            </a:lvl3pPr>
            <a:lvl4pPr algn="l" defTabSz="3135313">
              <a:defRPr>
                <a:solidFill>
                  <a:schemeClr val="tx1"/>
                </a:solidFill>
                <a:latin typeface="Arial" charset="0"/>
              </a:defRPr>
            </a:lvl4pPr>
            <a:lvl5pPr algn="l" defTabSz="3135313">
              <a:defRPr>
                <a:solidFill>
                  <a:schemeClr val="tx1"/>
                </a:solidFill>
                <a:latin typeface="Arial" charset="0"/>
              </a:defRPr>
            </a:lvl5pPr>
            <a:lvl6pPr defTabSz="31353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31353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31353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31353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altLang="en-US" sz="2133" b="1" dirty="0" smtClean="0">
                <a:latin typeface="BankGothic Md BT" panose="020B0807020203060204" pitchFamily="34" charset="0"/>
              </a:rPr>
              <a:t>2.008 FALL 2015</a:t>
            </a:r>
            <a:endParaRPr lang="en-US" altLang="en-US" sz="2133" b="1" dirty="0">
              <a:latin typeface="BankGothic Md BT" panose="020B0807020203060204" pitchFamily="34" charset="0"/>
            </a:endParaRPr>
          </a:p>
        </p:txBody>
      </p:sp>
      <p:sp>
        <p:nvSpPr>
          <p:cNvPr id="12078" name="Line 1838"/>
          <p:cNvSpPr>
            <a:spLocks noChangeShapeType="1"/>
          </p:cNvSpPr>
          <p:nvPr/>
        </p:nvSpPr>
        <p:spPr bwMode="auto">
          <a:xfrm>
            <a:off x="19449301" y="371807"/>
            <a:ext cx="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67"/>
          </a:p>
        </p:txBody>
      </p:sp>
      <p:pic>
        <p:nvPicPr>
          <p:cNvPr id="1026" name="Picture 2" descr="http://meche.mit.edu/img/home/meche_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80" r="-4434"/>
          <a:stretch/>
        </p:blipFill>
        <p:spPr bwMode="auto">
          <a:xfrm>
            <a:off x="18931192" y="156118"/>
            <a:ext cx="2362200" cy="126549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43" name="Text Box 1458"/>
          <p:cNvSpPr txBox="1">
            <a:spLocks noChangeArrowheads="1"/>
          </p:cNvSpPr>
          <p:nvPr/>
        </p:nvSpPr>
        <p:spPr bwMode="auto">
          <a:xfrm>
            <a:off x="1840738" y="4113008"/>
            <a:ext cx="422019" cy="847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08937" tIns="104469" rIns="208937" bIns="104469">
            <a:spAutoFit/>
          </a:bodyPr>
          <a:lstStyle>
            <a:lvl1pPr algn="l" defTabSz="3135313">
              <a:defRPr>
                <a:solidFill>
                  <a:schemeClr val="tx1"/>
                </a:solidFill>
                <a:latin typeface="Arial" charset="0"/>
              </a:defRPr>
            </a:lvl1pPr>
            <a:lvl2pPr marL="1566863" algn="l" defTabSz="3135313">
              <a:defRPr>
                <a:solidFill>
                  <a:schemeClr val="tx1"/>
                </a:solidFill>
                <a:latin typeface="Arial" charset="0"/>
              </a:defRPr>
            </a:lvl2pPr>
            <a:lvl3pPr marL="3135313" algn="l" defTabSz="3135313">
              <a:defRPr>
                <a:solidFill>
                  <a:schemeClr val="tx1"/>
                </a:solidFill>
                <a:latin typeface="Arial" charset="0"/>
              </a:defRPr>
            </a:lvl3pPr>
            <a:lvl4pPr marL="4702175" algn="l" defTabSz="3135313">
              <a:defRPr>
                <a:solidFill>
                  <a:schemeClr val="tx1"/>
                </a:solidFill>
                <a:latin typeface="Arial" charset="0"/>
              </a:defRPr>
            </a:lvl4pPr>
            <a:lvl5pPr marL="6270625" algn="l" defTabSz="3135313">
              <a:defRPr>
                <a:solidFill>
                  <a:schemeClr val="tx1"/>
                </a:solidFill>
                <a:latin typeface="Arial" charset="0"/>
              </a:defRPr>
            </a:lvl5pPr>
            <a:lvl6pPr marL="6727825" defTabSz="31353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185025" defTabSz="31353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7642225" defTabSz="31353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8099425" defTabSz="31353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4134"/>
          </a:p>
        </p:txBody>
      </p:sp>
      <p:sp>
        <p:nvSpPr>
          <p:cNvPr id="44" name="Line 1464"/>
          <p:cNvSpPr>
            <a:spLocks noChangeShapeType="1"/>
          </p:cNvSpPr>
          <p:nvPr/>
        </p:nvSpPr>
        <p:spPr bwMode="auto">
          <a:xfrm flipV="1">
            <a:off x="381767" y="18211799"/>
            <a:ext cx="13881499" cy="347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67"/>
          </a:p>
        </p:txBody>
      </p:sp>
      <p:sp>
        <p:nvSpPr>
          <p:cNvPr id="45" name="Text Box 1758"/>
          <p:cNvSpPr txBox="1">
            <a:spLocks noChangeArrowheads="1"/>
          </p:cNvSpPr>
          <p:nvPr/>
        </p:nvSpPr>
        <p:spPr bwMode="auto">
          <a:xfrm>
            <a:off x="2876646" y="9962417"/>
            <a:ext cx="123169" cy="697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0957" tIns="30478" rIns="60957" bIns="30478">
            <a:spAutoFit/>
          </a:bodyPr>
          <a:lstStyle>
            <a:lvl1pPr algn="l" defTabSz="3135313">
              <a:defRPr>
                <a:solidFill>
                  <a:schemeClr val="tx1"/>
                </a:solidFill>
                <a:latin typeface="Arial" charset="0"/>
              </a:defRPr>
            </a:lvl1pPr>
            <a:lvl2pPr algn="l" defTabSz="3135313">
              <a:defRPr>
                <a:solidFill>
                  <a:schemeClr val="tx1"/>
                </a:solidFill>
                <a:latin typeface="Arial" charset="0"/>
              </a:defRPr>
            </a:lvl2pPr>
            <a:lvl3pPr algn="l" defTabSz="3135313">
              <a:defRPr>
                <a:solidFill>
                  <a:schemeClr val="tx1"/>
                </a:solidFill>
                <a:latin typeface="Arial" charset="0"/>
              </a:defRPr>
            </a:lvl3pPr>
            <a:lvl4pPr algn="l" defTabSz="3135313">
              <a:defRPr>
                <a:solidFill>
                  <a:schemeClr val="tx1"/>
                </a:solidFill>
                <a:latin typeface="Arial" charset="0"/>
              </a:defRPr>
            </a:lvl4pPr>
            <a:lvl5pPr algn="l" defTabSz="3135313">
              <a:defRPr>
                <a:solidFill>
                  <a:schemeClr val="tx1"/>
                </a:solidFill>
                <a:latin typeface="Arial" charset="0"/>
              </a:defRPr>
            </a:lvl5pPr>
            <a:lvl6pPr defTabSz="31353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31353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31353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31353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endParaRPr lang="en-US" altLang="en-US" sz="4134"/>
          </a:p>
        </p:txBody>
      </p:sp>
      <p:sp>
        <p:nvSpPr>
          <p:cNvPr id="49" name="Title 1"/>
          <p:cNvSpPr txBox="1">
            <a:spLocks/>
          </p:cNvSpPr>
          <p:nvPr/>
        </p:nvSpPr>
        <p:spPr bwMode="auto">
          <a:xfrm>
            <a:off x="487128" y="2561639"/>
            <a:ext cx="7315200" cy="935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8937" tIns="104469" rIns="208937" bIns="104469" numCol="1" anchor="ctr" anchorCtr="0" compatLnSpc="1">
            <a:prstTxWarp prst="textNoShape">
              <a:avLst/>
            </a:prstTxWarp>
          </a:bodyPr>
          <a:lstStyle>
            <a:lvl1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2pPr>
            <a:lvl3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3pPr>
            <a:lvl4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4pPr>
            <a:lvl5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5pPr>
            <a:lvl6pPr marL="4572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6pPr>
            <a:lvl7pPr marL="9144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7pPr>
            <a:lvl8pPr marL="13716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8pPr>
            <a:lvl9pPr marL="18288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600" b="1" u="sng" dirty="0" smtClean="0">
                <a:latin typeface="BankGothic Md BT" panose="020B0807020203060204" pitchFamily="34" charset="0"/>
              </a:rPr>
              <a:t>Introduction</a:t>
            </a:r>
            <a:endParaRPr lang="en-US" sz="3600" b="1" u="sng" dirty="0">
              <a:latin typeface="BankGothic Md BT" panose="020B0807020203060204" pitchFamily="34" charset="0"/>
            </a:endParaRPr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905517" y="6540634"/>
            <a:ext cx="6511652" cy="3206202"/>
          </a:xfrm>
          <a:prstGeom prst="rect">
            <a:avLst/>
          </a:prstGeom>
        </p:spPr>
        <p:txBody>
          <a:bodyPr/>
          <a:lstStyle>
            <a:lvl1pPr marL="1176338" indent="-1176338" algn="l" defTabSz="3135313" rtl="0" fontAlgn="base">
              <a:spcBef>
                <a:spcPct val="20000"/>
              </a:spcBef>
              <a:spcAft>
                <a:spcPct val="0"/>
              </a:spcAft>
              <a:buChar char="•"/>
              <a:defRPr sz="11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47938" indent="-981075" algn="l" defTabSz="3135313" rtl="0" fontAlgn="base">
              <a:spcBef>
                <a:spcPct val="20000"/>
              </a:spcBef>
              <a:spcAft>
                <a:spcPct val="0"/>
              </a:spcAft>
              <a:buChar char="–"/>
              <a:defRPr sz="9600">
                <a:solidFill>
                  <a:schemeClr val="tx1"/>
                </a:solidFill>
                <a:latin typeface="+mn-lt"/>
              </a:defRPr>
            </a:lvl2pPr>
            <a:lvl3pPr marL="3919538" indent="-784225" algn="l" defTabSz="3135313" rtl="0" fontAlgn="base">
              <a:spcBef>
                <a:spcPct val="20000"/>
              </a:spcBef>
              <a:spcAft>
                <a:spcPct val="0"/>
              </a:spcAft>
              <a:buChar char="•"/>
              <a:defRPr sz="8200">
                <a:solidFill>
                  <a:schemeClr val="tx1"/>
                </a:solidFill>
                <a:latin typeface="+mn-lt"/>
              </a:defRPr>
            </a:lvl3pPr>
            <a:lvl4pPr marL="5486400" indent="-784225" algn="l" defTabSz="3135313" rtl="0" fontAlgn="base">
              <a:spcBef>
                <a:spcPct val="20000"/>
              </a:spcBef>
              <a:spcAft>
                <a:spcPct val="0"/>
              </a:spcAft>
              <a:buChar char="–"/>
              <a:defRPr sz="6900">
                <a:solidFill>
                  <a:schemeClr val="tx1"/>
                </a:solidFill>
                <a:latin typeface="+mn-lt"/>
              </a:defRPr>
            </a:lvl4pPr>
            <a:lvl5pPr marL="7053263" indent="-782638" algn="l" defTabSz="3135313" rtl="0" fontAlgn="base">
              <a:spcBef>
                <a:spcPct val="20000"/>
              </a:spcBef>
              <a:spcAft>
                <a:spcPct val="0"/>
              </a:spcAft>
              <a:buChar char="»"/>
              <a:defRPr sz="6900">
                <a:solidFill>
                  <a:schemeClr val="tx1"/>
                </a:solidFill>
                <a:latin typeface="+mn-lt"/>
              </a:defRPr>
            </a:lvl5pPr>
            <a:lvl6pPr marL="7510463" indent="-782638" algn="l" defTabSz="3135313" rtl="0" fontAlgn="base">
              <a:spcBef>
                <a:spcPct val="20000"/>
              </a:spcBef>
              <a:spcAft>
                <a:spcPct val="0"/>
              </a:spcAft>
              <a:buChar char="»"/>
              <a:defRPr sz="6900">
                <a:solidFill>
                  <a:schemeClr val="tx1"/>
                </a:solidFill>
                <a:latin typeface="+mn-lt"/>
              </a:defRPr>
            </a:lvl6pPr>
            <a:lvl7pPr marL="7967663" indent="-782638" algn="l" defTabSz="3135313" rtl="0" fontAlgn="base">
              <a:spcBef>
                <a:spcPct val="20000"/>
              </a:spcBef>
              <a:spcAft>
                <a:spcPct val="0"/>
              </a:spcAft>
              <a:buChar char="»"/>
              <a:defRPr sz="6900">
                <a:solidFill>
                  <a:schemeClr val="tx1"/>
                </a:solidFill>
                <a:latin typeface="+mn-lt"/>
              </a:defRPr>
            </a:lvl7pPr>
            <a:lvl8pPr marL="8424863" indent="-782638" algn="l" defTabSz="3135313" rtl="0" fontAlgn="base">
              <a:spcBef>
                <a:spcPct val="20000"/>
              </a:spcBef>
              <a:spcAft>
                <a:spcPct val="0"/>
              </a:spcAft>
              <a:buChar char="»"/>
              <a:defRPr sz="6900">
                <a:solidFill>
                  <a:schemeClr val="tx1"/>
                </a:solidFill>
                <a:latin typeface="+mn-lt"/>
              </a:defRPr>
            </a:lvl8pPr>
            <a:lvl9pPr marL="8882063" indent="-782638" algn="l" defTabSz="3135313" rtl="0" fontAlgn="base">
              <a:spcBef>
                <a:spcPct val="20000"/>
              </a:spcBef>
              <a:spcAft>
                <a:spcPct val="0"/>
              </a:spcAft>
              <a:buChar char="»"/>
              <a:defRPr sz="69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+mj-lt"/>
                <a:cs typeface="Helvetica Neue Light"/>
              </a:rPr>
              <a:t>We decided to create a </a:t>
            </a:r>
            <a:r>
              <a:rPr lang="en-US" sz="2800" dirty="0" smtClean="0">
                <a:latin typeface="+mj-lt"/>
                <a:cs typeface="Helvetica Neue Light"/>
              </a:rPr>
              <a:t>Poké Ball </a:t>
            </a:r>
            <a:r>
              <a:rPr lang="en-US" sz="2800" dirty="0">
                <a:latin typeface="+mj-lt"/>
                <a:cs typeface="Helvetica Neue Light"/>
              </a:rPr>
              <a:t>yo-yo. </a:t>
            </a:r>
            <a:r>
              <a:rPr lang="en-US" sz="2800" dirty="0" smtClean="0">
                <a:latin typeface="+mj-lt"/>
                <a:cs typeface="Helvetica Neue Light"/>
              </a:rPr>
              <a:t> We </a:t>
            </a:r>
            <a:r>
              <a:rPr lang="en-US" sz="2800" dirty="0">
                <a:latin typeface="+mj-lt"/>
                <a:cs typeface="Helvetica Neue Light"/>
              </a:rPr>
              <a:t>agreed on making both regular red and white </a:t>
            </a:r>
            <a:r>
              <a:rPr lang="en-US" sz="2800" dirty="0" smtClean="0">
                <a:latin typeface="+mj-lt"/>
                <a:cs typeface="Helvetica Neue Light"/>
              </a:rPr>
              <a:t>Poké Balls </a:t>
            </a:r>
            <a:r>
              <a:rPr lang="en-US" sz="2800" dirty="0">
                <a:latin typeface="+mj-lt"/>
                <a:cs typeface="Helvetica Neue Light"/>
              </a:rPr>
              <a:t>(below) as well as </a:t>
            </a:r>
            <a:r>
              <a:rPr lang="en-US" sz="2800" dirty="0" smtClean="0">
                <a:latin typeface="+mj-lt"/>
                <a:cs typeface="Helvetica Neue Light"/>
              </a:rPr>
              <a:t>a few Hyper </a:t>
            </a:r>
            <a:r>
              <a:rPr lang="en-US" sz="2800" dirty="0">
                <a:latin typeface="+mj-lt"/>
                <a:cs typeface="Helvetica Neue Light"/>
              </a:rPr>
              <a:t>or Ultra </a:t>
            </a:r>
            <a:r>
              <a:rPr lang="en-US" sz="2800" dirty="0" smtClean="0">
                <a:latin typeface="+mj-lt"/>
                <a:cs typeface="Helvetica Neue Light"/>
              </a:rPr>
              <a:t>Balls </a:t>
            </a:r>
            <a:r>
              <a:rPr lang="en-US" sz="2800" dirty="0">
                <a:latin typeface="+mj-lt"/>
                <a:cs typeface="Helvetica Neue Light"/>
              </a:rPr>
              <a:t>(above). </a:t>
            </a:r>
            <a:r>
              <a:rPr lang="en-US" sz="2800" dirty="0" smtClean="0">
                <a:latin typeface="+mj-lt"/>
                <a:cs typeface="Helvetica Neue Light"/>
              </a:rPr>
              <a:t> We </a:t>
            </a:r>
            <a:r>
              <a:rPr lang="en-US" sz="2800" dirty="0">
                <a:latin typeface="+mj-lt"/>
                <a:cs typeface="Helvetica Neue Light"/>
              </a:rPr>
              <a:t>ultimately decided on a </a:t>
            </a:r>
            <a:r>
              <a:rPr lang="en-US" sz="2800" dirty="0" smtClean="0">
                <a:latin typeface="+mj-lt"/>
                <a:cs typeface="Helvetica Neue Light"/>
              </a:rPr>
              <a:t>butterfly-shaped </a:t>
            </a:r>
            <a:r>
              <a:rPr lang="en-US" sz="2800" dirty="0">
                <a:latin typeface="+mj-lt"/>
                <a:cs typeface="Helvetica Neue Light"/>
              </a:rPr>
              <a:t>yo-yo over a spherical shape because the butterfly shape is comparable to those used my professional </a:t>
            </a:r>
            <a:r>
              <a:rPr lang="en-US" sz="2800" dirty="0" err="1" smtClean="0">
                <a:latin typeface="+mj-lt"/>
                <a:cs typeface="Helvetica Neue Light"/>
              </a:rPr>
              <a:t>yo-yoers</a:t>
            </a:r>
            <a:r>
              <a:rPr lang="en-US" sz="2800" dirty="0" smtClean="0">
                <a:latin typeface="+mj-lt"/>
                <a:cs typeface="Helvetica Neue Light"/>
              </a:rPr>
              <a:t>.</a:t>
            </a:r>
            <a:endParaRPr lang="en-US" sz="2800" dirty="0">
              <a:latin typeface="+mj-lt"/>
            </a:endParaRPr>
          </a:p>
          <a:p>
            <a:endParaRPr lang="en-US" sz="7334" dirty="0"/>
          </a:p>
        </p:txBody>
      </p:sp>
      <p:sp>
        <p:nvSpPr>
          <p:cNvPr id="51" name="Title 1"/>
          <p:cNvSpPr txBox="1">
            <a:spLocks/>
          </p:cNvSpPr>
          <p:nvPr/>
        </p:nvSpPr>
        <p:spPr bwMode="auto">
          <a:xfrm>
            <a:off x="500920" y="13358700"/>
            <a:ext cx="7195249" cy="1023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8937" tIns="104469" rIns="208937" bIns="104469" numCol="1" anchor="ctr" anchorCtr="0" compatLnSpc="1">
            <a:prstTxWarp prst="textNoShape">
              <a:avLst/>
            </a:prstTxWarp>
          </a:bodyPr>
          <a:lstStyle>
            <a:lvl1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2pPr>
            <a:lvl3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3pPr>
            <a:lvl4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4pPr>
            <a:lvl5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5pPr>
            <a:lvl6pPr marL="4572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6pPr>
            <a:lvl7pPr marL="9144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7pPr>
            <a:lvl8pPr marL="13716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8pPr>
            <a:lvl9pPr marL="18288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600" b="1" u="sng" dirty="0" smtClean="0">
                <a:latin typeface="BankGothic Md BT" panose="020B0807020203060204" pitchFamily="34" charset="0"/>
              </a:rPr>
              <a:t>Specifications</a:t>
            </a:r>
            <a:endParaRPr lang="en-US" sz="3600" b="1" u="sng" dirty="0">
              <a:latin typeface="BankGothic Md BT" panose="020B0807020203060204" pitchFamily="34" charset="0"/>
            </a:endParaRPr>
          </a:p>
        </p:txBody>
      </p:sp>
      <p:sp>
        <p:nvSpPr>
          <p:cNvPr id="58" name="Title 1"/>
          <p:cNvSpPr txBox="1">
            <a:spLocks/>
          </p:cNvSpPr>
          <p:nvPr/>
        </p:nvSpPr>
        <p:spPr bwMode="auto">
          <a:xfrm>
            <a:off x="7584542" y="2499102"/>
            <a:ext cx="7315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8937" tIns="104469" rIns="208937" bIns="104469" numCol="1" anchor="ctr" anchorCtr="0" compatLnSpc="1">
            <a:prstTxWarp prst="textNoShape">
              <a:avLst/>
            </a:prstTxWarp>
          </a:bodyPr>
          <a:lstStyle>
            <a:lvl1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2pPr>
            <a:lvl3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3pPr>
            <a:lvl4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4pPr>
            <a:lvl5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5pPr>
            <a:lvl6pPr marL="4572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6pPr>
            <a:lvl7pPr marL="9144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7pPr>
            <a:lvl8pPr marL="13716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8pPr>
            <a:lvl9pPr marL="18288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600" b="1" u="sng" dirty="0" smtClean="0">
                <a:latin typeface="BankGothic Md BT" panose="020B0807020203060204" pitchFamily="34" charset="0"/>
              </a:rPr>
              <a:t>Tooling Design</a:t>
            </a:r>
            <a:endParaRPr lang="en-US" sz="3600" b="1" u="sng" dirty="0">
              <a:latin typeface="BankGothic Md BT" panose="020B0807020203060204" pitchFamily="34" charset="0"/>
            </a:endParaRPr>
          </a:p>
        </p:txBody>
      </p:sp>
      <p:sp>
        <p:nvSpPr>
          <p:cNvPr id="65" name="Title 1"/>
          <p:cNvSpPr txBox="1">
            <a:spLocks/>
          </p:cNvSpPr>
          <p:nvPr/>
        </p:nvSpPr>
        <p:spPr bwMode="auto">
          <a:xfrm>
            <a:off x="15056986" y="2468027"/>
            <a:ext cx="6008434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8937" tIns="104469" rIns="208937" bIns="104469" numCol="1" anchor="ctr" anchorCtr="0" compatLnSpc="1">
            <a:prstTxWarp prst="textNoShape">
              <a:avLst/>
            </a:prstTxWarp>
          </a:bodyPr>
          <a:lstStyle>
            <a:lvl1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2pPr>
            <a:lvl3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3pPr>
            <a:lvl4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4pPr>
            <a:lvl5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5pPr>
            <a:lvl6pPr marL="4572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6pPr>
            <a:lvl7pPr marL="9144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7pPr>
            <a:lvl8pPr marL="13716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8pPr>
            <a:lvl9pPr marL="18288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600" b="1" u="sng" dirty="0">
                <a:latin typeface="BankGothic Md BT" panose="020B0807020203060204" pitchFamily="34" charset="0"/>
                <a:cs typeface="Helvetica Neue"/>
              </a:rPr>
              <a:t>Process </a:t>
            </a:r>
            <a:r>
              <a:rPr lang="en-US" sz="3600" b="1" u="sng" dirty="0" smtClean="0">
                <a:latin typeface="BankGothic Md BT" panose="020B0807020203060204" pitchFamily="34" charset="0"/>
                <a:cs typeface="Helvetica Neue"/>
              </a:rPr>
              <a:t>Optimization</a:t>
            </a:r>
            <a:endParaRPr lang="en-US" sz="3600" b="1" u="sng" dirty="0">
              <a:latin typeface="BankGothic Md BT" panose="020B0807020203060204" pitchFamily="34" charset="0"/>
              <a:cs typeface="Helvetica Neue"/>
            </a:endParaRPr>
          </a:p>
        </p:txBody>
      </p:sp>
      <p:sp>
        <p:nvSpPr>
          <p:cNvPr id="91" name="Title 1"/>
          <p:cNvSpPr txBox="1">
            <a:spLocks/>
          </p:cNvSpPr>
          <p:nvPr/>
        </p:nvSpPr>
        <p:spPr bwMode="auto">
          <a:xfrm>
            <a:off x="14537564" y="18478816"/>
            <a:ext cx="7230236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8937" tIns="104469" rIns="208937" bIns="104469" numCol="1" anchor="ctr" anchorCtr="0" compatLnSpc="1">
            <a:prstTxWarp prst="textNoShape">
              <a:avLst/>
            </a:prstTxWarp>
          </a:bodyPr>
          <a:lstStyle>
            <a:lvl1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2pPr>
            <a:lvl3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3pPr>
            <a:lvl4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4pPr>
            <a:lvl5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5pPr>
            <a:lvl6pPr marL="4572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6pPr>
            <a:lvl7pPr marL="9144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7pPr>
            <a:lvl8pPr marL="13716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8pPr>
            <a:lvl9pPr marL="18288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600" b="1" u="sng" dirty="0" smtClean="0">
                <a:latin typeface="BankGothic Md BT" panose="020B0807020203060204" pitchFamily="34" charset="0"/>
              </a:rPr>
              <a:t>The Final Product</a:t>
            </a:r>
            <a:endParaRPr lang="en-US" sz="3600" b="1" u="sng" dirty="0">
              <a:latin typeface="BankGothic Md BT" panose="020B0807020203060204" pitchFamily="34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 bwMode="auto">
          <a:xfrm>
            <a:off x="4677011" y="26395487"/>
            <a:ext cx="512397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8937" tIns="104469" rIns="208937" bIns="104469" numCol="1" anchor="ctr" anchorCtr="0" compatLnSpc="1">
            <a:prstTxWarp prst="textNoShape">
              <a:avLst/>
            </a:prstTxWarp>
          </a:bodyPr>
          <a:lstStyle>
            <a:lvl1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2pPr>
            <a:lvl3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3pPr>
            <a:lvl4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4pPr>
            <a:lvl5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5pPr>
            <a:lvl6pPr marL="4572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6pPr>
            <a:lvl7pPr marL="9144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7pPr>
            <a:lvl8pPr marL="13716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8pPr>
            <a:lvl9pPr marL="18288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600" b="1" u="sng" dirty="0" smtClean="0">
                <a:latin typeface="BankGothic Md BT" panose="020B0807020203060204" pitchFamily="34" charset="0"/>
              </a:rPr>
              <a:t>Assembly Process</a:t>
            </a:r>
            <a:endParaRPr lang="en-US" sz="3600" b="1" u="sng" dirty="0">
              <a:latin typeface="BankGothic Md BT" panose="020B0807020203060204" pitchFamily="34" charset="0"/>
            </a:endParaRPr>
          </a:p>
        </p:txBody>
      </p:sp>
      <p:sp>
        <p:nvSpPr>
          <p:cNvPr id="115" name="Title 1"/>
          <p:cNvSpPr txBox="1">
            <a:spLocks/>
          </p:cNvSpPr>
          <p:nvPr/>
        </p:nvSpPr>
        <p:spPr bwMode="auto">
          <a:xfrm>
            <a:off x="8860113" y="18513113"/>
            <a:ext cx="512397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8937" tIns="104469" rIns="208937" bIns="104469" numCol="1" anchor="ctr" anchorCtr="0" compatLnSpc="1">
            <a:prstTxWarp prst="textNoShape">
              <a:avLst/>
            </a:prstTxWarp>
          </a:bodyPr>
          <a:lstStyle>
            <a:lvl1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2pPr>
            <a:lvl3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3pPr>
            <a:lvl4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4pPr>
            <a:lvl5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5pPr>
            <a:lvl6pPr marL="4572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6pPr>
            <a:lvl7pPr marL="9144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7pPr>
            <a:lvl8pPr marL="13716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8pPr>
            <a:lvl9pPr marL="18288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600" b="1" u="sng" dirty="0" smtClean="0">
                <a:latin typeface="BankGothic Md BT" panose="020B0807020203060204" pitchFamily="34" charset="0"/>
              </a:rPr>
              <a:t>Cost Analysis</a:t>
            </a:r>
            <a:endParaRPr lang="en-US" sz="3600" b="1" u="sng" dirty="0">
              <a:latin typeface="BankGothic Md BT" panose="020B0807020203060204" pitchFamily="34" charset="0"/>
            </a:endParaRPr>
          </a:p>
        </p:txBody>
      </p:sp>
      <p:sp>
        <p:nvSpPr>
          <p:cNvPr id="74" name="Line 1464"/>
          <p:cNvSpPr>
            <a:spLocks noChangeShapeType="1"/>
          </p:cNvSpPr>
          <p:nvPr/>
        </p:nvSpPr>
        <p:spPr bwMode="auto">
          <a:xfrm flipV="1">
            <a:off x="14935200" y="18161009"/>
            <a:ext cx="6465636" cy="5079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67"/>
          </a:p>
        </p:txBody>
      </p:sp>
      <p:sp>
        <p:nvSpPr>
          <p:cNvPr id="75" name="Title 1"/>
          <p:cNvSpPr txBox="1">
            <a:spLocks/>
          </p:cNvSpPr>
          <p:nvPr/>
        </p:nvSpPr>
        <p:spPr bwMode="auto">
          <a:xfrm>
            <a:off x="14263266" y="26566254"/>
            <a:ext cx="7230236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8937" tIns="104469" rIns="208937" bIns="104469" numCol="1" anchor="ctr" anchorCtr="0" compatLnSpc="1">
            <a:prstTxWarp prst="textNoShape">
              <a:avLst/>
            </a:prstTxWarp>
          </a:bodyPr>
          <a:lstStyle>
            <a:lvl1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2pPr>
            <a:lvl3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3pPr>
            <a:lvl4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4pPr>
            <a:lvl5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5pPr>
            <a:lvl6pPr marL="4572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6pPr>
            <a:lvl7pPr marL="9144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7pPr>
            <a:lvl8pPr marL="13716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8pPr>
            <a:lvl9pPr marL="18288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600" b="1" u="sng" dirty="0" smtClean="0">
                <a:latin typeface="BankGothic Md BT" panose="020B0807020203060204" pitchFamily="34" charset="0"/>
              </a:rPr>
              <a:t>Lessons Learned</a:t>
            </a:r>
            <a:endParaRPr lang="en-US" sz="3600" b="1" u="sng" dirty="0">
              <a:latin typeface="BankGothic Md BT" panose="020B0807020203060204" pitchFamily="34" charset="0"/>
            </a:endParaRPr>
          </a:p>
        </p:txBody>
      </p:sp>
      <p:sp>
        <p:nvSpPr>
          <p:cNvPr id="80" name="Title 1"/>
          <p:cNvSpPr txBox="1">
            <a:spLocks/>
          </p:cNvSpPr>
          <p:nvPr/>
        </p:nvSpPr>
        <p:spPr bwMode="auto">
          <a:xfrm>
            <a:off x="992181" y="18483706"/>
            <a:ext cx="587522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8937" tIns="104469" rIns="208937" bIns="104469" numCol="1" anchor="ctr" anchorCtr="0" compatLnSpc="1">
            <a:prstTxWarp prst="textNoShape">
              <a:avLst/>
            </a:prstTxWarp>
          </a:bodyPr>
          <a:lstStyle>
            <a:lvl1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2pPr>
            <a:lvl3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3pPr>
            <a:lvl4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4pPr>
            <a:lvl5pPr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5pPr>
            <a:lvl6pPr marL="4572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6pPr>
            <a:lvl7pPr marL="9144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7pPr>
            <a:lvl8pPr marL="13716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8pPr>
            <a:lvl9pPr marL="1828800" algn="ctr" defTabSz="3135313" rtl="0" fontAlgn="base">
              <a:spcBef>
                <a:spcPct val="0"/>
              </a:spcBef>
              <a:spcAft>
                <a:spcPct val="0"/>
              </a:spcAft>
              <a:defRPr sz="151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600" b="1" u="sng" dirty="0">
                <a:latin typeface="BankGothic Md BT" panose="020B0807020203060204" pitchFamily="34" charset="0"/>
                <a:cs typeface="MS Reference Sans Serif"/>
              </a:rPr>
              <a:t>Production </a:t>
            </a:r>
            <a:r>
              <a:rPr lang="en-US" sz="3600" b="1" u="sng" dirty="0" smtClean="0">
                <a:latin typeface="BankGothic Md BT" panose="020B0807020203060204" pitchFamily="34" charset="0"/>
                <a:cs typeface="MS Reference Sans Serif"/>
              </a:rPr>
              <a:t>Results</a:t>
            </a:r>
            <a:endParaRPr lang="en-US" sz="3600" b="1" u="sng" dirty="0">
              <a:latin typeface="BankGothic Md BT" panose="020B0807020203060204" pitchFamily="34" charset="0"/>
              <a:cs typeface="MS Reference Sans Serif"/>
            </a:endParaRPr>
          </a:p>
        </p:txBody>
      </p:sp>
      <p:pic>
        <p:nvPicPr>
          <p:cNvPr id="36" name="Picture 35" descr="Exploded Vie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69" y="10245187"/>
            <a:ext cx="5421311" cy="2580114"/>
          </a:xfrm>
          <a:prstGeom prst="rect">
            <a:avLst/>
          </a:prstGeom>
        </p:spPr>
      </p:pic>
      <p:pic>
        <p:nvPicPr>
          <p:cNvPr id="37" name="Picture 36" descr="Black Body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5"/>
          <a:stretch/>
        </p:blipFill>
        <p:spPr>
          <a:xfrm>
            <a:off x="2545909" y="3581019"/>
            <a:ext cx="3273345" cy="2858627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698133"/>
              </p:ext>
            </p:extLst>
          </p:nvPr>
        </p:nvGraphicFramePr>
        <p:xfrm>
          <a:off x="685768" y="14560613"/>
          <a:ext cx="6944753" cy="2590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91324"/>
                <a:gridCol w="1777845"/>
                <a:gridCol w="1932440"/>
                <a:gridCol w="19431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+mj-lt"/>
                        </a:rPr>
                        <a:t>Part</a:t>
                      </a:r>
                      <a:endParaRPr lang="en-US" sz="2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+mj-lt"/>
                        </a:rPr>
                        <a:t>Dimension</a:t>
                      </a:r>
                      <a:endParaRPr lang="en-US" sz="2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+mj-lt"/>
                        </a:rPr>
                        <a:t>Predicted Value (in)</a:t>
                      </a:r>
                      <a:endParaRPr lang="en-US" sz="2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+mj-lt"/>
                        </a:rPr>
                        <a:t>Measured Value (in)</a:t>
                      </a:r>
                      <a:endParaRPr lang="en-US" sz="2200" dirty="0">
                        <a:latin typeface="+mj-lt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+mj-lt"/>
                        </a:rPr>
                        <a:t>Base</a:t>
                      </a:r>
                      <a:endParaRPr lang="en-US" sz="2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j-lt"/>
                        </a:rPr>
                        <a:t>Cap interface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+mj-lt"/>
                        </a:rPr>
                        <a:t>1.785 ± 0.005</a:t>
                      </a:r>
                      <a:endParaRPr lang="en-US" sz="2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096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latin typeface="+mj-lt"/>
                        </a:rPr>
                        <a:t>1.795 ± 0.008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+mj-lt"/>
                        </a:rPr>
                        <a:t>Cap</a:t>
                      </a:r>
                      <a:endParaRPr lang="en-US" sz="2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+mj-lt"/>
                        </a:rPr>
                        <a:t>Outer diameter (base</a:t>
                      </a:r>
                      <a:r>
                        <a:rPr lang="en-US" sz="1800" baseline="0" dirty="0" smtClean="0">
                          <a:latin typeface="+mj-lt"/>
                        </a:rPr>
                        <a:t> interface)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096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latin typeface="+mj-lt"/>
                        </a:rPr>
                        <a:t>1.795 ± 0.005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096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latin typeface="+mj-lt"/>
                        </a:rPr>
                        <a:t>1.792 ± 0.006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Thermo-form</a:t>
                      </a:r>
                      <a:endParaRPr 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Button diameter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096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0.320 ± 0.005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096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0.322 ± 0.003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39" name="Group 38"/>
          <p:cNvGrpSpPr/>
          <p:nvPr/>
        </p:nvGrpSpPr>
        <p:grpSpPr>
          <a:xfrm>
            <a:off x="7866726" y="3317287"/>
            <a:ext cx="6676233" cy="4960125"/>
            <a:chOff x="7587034" y="3608267"/>
            <a:chExt cx="6676233" cy="4960125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12" b="79148" l="9996" r="89963">
                          <a14:backgroundMark x1="66419" y1="76799" x2="66419" y2="76799"/>
                          <a14:backgroundMark x1="66625" y1="76799" x2="66625" y2="76799"/>
                          <a14:backgroundMark x1="65386" y1="76652" x2="68401" y2="764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7034" y="3608267"/>
              <a:ext cx="6433766" cy="3618993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8975117" y="3638672"/>
              <a:ext cx="365760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Base Mold</a:t>
              </a:r>
              <a:endParaRPr lang="en-US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761995" y="6629400"/>
              <a:ext cx="650127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2800" dirty="0" smtClean="0"/>
                <a:t>Complete freedom with ejector pin placement because they were hidden</a:t>
              </a:r>
            </a:p>
            <a:p>
              <a:pPr algn="l"/>
              <a:endParaRPr lang="en-US" sz="800" dirty="0" smtClean="0"/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2800" dirty="0" smtClean="0"/>
                <a:t>Top surface was filleted to remove sharp parting line edge</a:t>
              </a:r>
              <a:endParaRPr lang="en-US" sz="2800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859541" y="8392185"/>
            <a:ext cx="6734705" cy="5193852"/>
            <a:chOff x="7528560" y="8620375"/>
            <a:chExt cx="6734705" cy="5193852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12" b="80103" l="9583" r="89550">
                          <a14:foregroundMark x1="10822" y1="67621" x2="48988" y2="66300"/>
                          <a14:foregroundMark x1="13300" y1="72907" x2="11359" y2="676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8560" y="8620375"/>
              <a:ext cx="6492240" cy="3651885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8994665" y="8764670"/>
              <a:ext cx="365760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Cap Mold</a:t>
              </a:r>
              <a:endParaRPr lang="en-US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756194" y="11444347"/>
              <a:ext cx="6507071" cy="2369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2800" dirty="0" smtClean="0"/>
                <a:t>Easy to make drastic changes quickly due to simple, mostly circular features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endParaRPr lang="en-US" sz="800" dirty="0" smtClean="0"/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2800" dirty="0" smtClean="0"/>
                <a:t>Interface to both base &amp; thermoform means all interference problems can be fixed from only changing the cap</a:t>
              </a:r>
              <a:endParaRPr lang="en-US" sz="28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993708" y="13947919"/>
            <a:ext cx="6647326" cy="3607138"/>
            <a:chOff x="7714014" y="13800626"/>
            <a:chExt cx="6647326" cy="3607138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912" b="89868" l="24329" r="70715">
                          <a14:foregroundMark x1="33829" y1="57562" x2="33829" y2="57562"/>
                          <a14:foregroundMark x1="32714" y1="55286" x2="31392" y2="487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6191" y="13980356"/>
              <a:ext cx="5760580" cy="3240326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8945880" y="13800626"/>
              <a:ext cx="365760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Thermoform Mold</a:t>
              </a:r>
              <a:endParaRPr lang="en-US" b="1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714014" y="16453657"/>
              <a:ext cx="6647326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2800" dirty="0" smtClean="0"/>
                <a:t>Used a pocket because outer diameter sizes are most important for interface</a:t>
              </a:r>
              <a:endParaRPr lang="en-US" sz="2800" dirty="0"/>
            </a:p>
          </p:txBody>
        </p: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68512" y="19638437"/>
            <a:ext cx="7035972" cy="5603344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844584" y="30894641"/>
            <a:ext cx="1123354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de-DE" sz="2800" dirty="0" smtClean="0"/>
              <a:t> Press fitting components allowed for easy assembly</a:t>
            </a:r>
          </a:p>
          <a:p>
            <a:pPr algn="l">
              <a:buFont typeface="Arial" pitchFamily="34" charset="0"/>
              <a:buChar char="•"/>
            </a:pPr>
            <a:r>
              <a:rPr lang="de-DE" sz="2800" dirty="0" smtClean="0"/>
              <a:t> Doubling up on items 2 and 3 prevented process from bottlenecking</a:t>
            </a:r>
          </a:p>
          <a:p>
            <a:pPr algn="l">
              <a:buFont typeface="Arial" pitchFamily="34" charset="0"/>
              <a:buChar char="•"/>
            </a:pPr>
            <a:r>
              <a:rPr lang="de-DE" sz="2800" dirty="0" smtClean="0"/>
              <a:t> Line was organized to create buffers so no person was idle</a:t>
            </a:r>
          </a:p>
          <a:p>
            <a:pPr algn="l">
              <a:buFont typeface="Arial" pitchFamily="34" charset="0"/>
              <a:buChar char="•"/>
            </a:pPr>
            <a:endParaRPr lang="de-DE" sz="2400" dirty="0" smtClean="0"/>
          </a:p>
          <a:p>
            <a:pPr algn="l"/>
            <a:endParaRPr lang="de-DE" sz="2400" dirty="0" smtClean="0"/>
          </a:p>
          <a:p>
            <a:endParaRPr lang="de-DE" sz="2400" dirty="0"/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285047" y="27046386"/>
            <a:ext cx="12039600" cy="3921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TextBox 67"/>
          <p:cNvSpPr txBox="1"/>
          <p:nvPr/>
        </p:nvSpPr>
        <p:spPr>
          <a:xfrm>
            <a:off x="14858851" y="19371420"/>
            <a:ext cx="64733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smtClean="0">
                <a:latin typeface="+mj-lt"/>
              </a:rPr>
              <a:t>This lightweight yo-yo is built for speed.  Its concave halves, shaped like typical professional yo-yos, make this product well-balanced and easy to control.  Intended for ages 5 and up, this Pok</a:t>
            </a:r>
            <a:r>
              <a:rPr lang="en-US" sz="2800" dirty="0">
                <a:cs typeface="Helvetica Neue Light"/>
              </a:rPr>
              <a:t>é</a:t>
            </a:r>
            <a:r>
              <a:rPr lang="en-US" sz="2800" dirty="0" smtClean="0">
                <a:latin typeface="+mj-lt"/>
              </a:rPr>
              <a:t> Ball yo-yo is a nostalgic nod to one of</a:t>
            </a:r>
            <a:endParaRPr lang="en-US" sz="2800" dirty="0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4873524" y="27328254"/>
            <a:ext cx="630635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8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800" dirty="0" smtClean="0"/>
              <a:t>Shrinkage is a considerable concern and should be accounted for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8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800" dirty="0"/>
              <a:t>Deburring and draft are critical to insure part </a:t>
            </a:r>
            <a:r>
              <a:rPr lang="de-DE" sz="2800" dirty="0" smtClean="0"/>
              <a:t>ejection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800" dirty="0" smtClean="0"/>
              <a:t>Careful design reduces the need for remachining and saves time overall</a:t>
            </a:r>
          </a:p>
          <a:p>
            <a:pPr algn="l"/>
            <a:endParaRPr lang="de-DE" sz="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800" dirty="0"/>
              <a:t>Consideration of proper Design for Manufacturing techniques improves both part and assembly </a:t>
            </a:r>
            <a:r>
              <a:rPr lang="de-DE" sz="2800" dirty="0" smtClean="0"/>
              <a:t>quality</a:t>
            </a:r>
            <a:endParaRPr lang="de-DE" sz="2800" dirty="0"/>
          </a:p>
        </p:txBody>
      </p:sp>
      <p:pic>
        <p:nvPicPr>
          <p:cNvPr id="72" name="Picture 71" descr="IMG_20151105_110149208.jp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6" b="8806"/>
          <a:stretch/>
        </p:blipFill>
        <p:spPr>
          <a:xfrm>
            <a:off x="16060790" y="15653254"/>
            <a:ext cx="4000951" cy="2095686"/>
          </a:xfrm>
          <a:prstGeom prst="rect">
            <a:avLst/>
          </a:prstGeom>
        </p:spPr>
      </p:pic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344689"/>
              </p:ext>
            </p:extLst>
          </p:nvPr>
        </p:nvGraphicFramePr>
        <p:xfrm>
          <a:off x="796951" y="19453697"/>
          <a:ext cx="6379371" cy="1828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26457"/>
                <a:gridCol w="2126457"/>
                <a:gridCol w="2126457"/>
              </a:tblGrid>
              <a:tr h="38989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Part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Cp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Cpk</a:t>
                      </a:r>
                      <a:endParaRPr lang="en-US" sz="2400" dirty="0"/>
                    </a:p>
                  </a:txBody>
                  <a:tcPr anchor="ctr"/>
                </a:tc>
              </a:tr>
              <a:tr h="38989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Thermoform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1.8398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1.0616</a:t>
                      </a:r>
                      <a:endParaRPr lang="en-US" sz="2400" dirty="0"/>
                    </a:p>
                  </a:txBody>
                  <a:tcPr anchor="ctr"/>
                </a:tc>
              </a:tr>
              <a:tr h="38989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Cap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0.8133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0.4535</a:t>
                      </a:r>
                      <a:endParaRPr lang="en-US" sz="2400" dirty="0"/>
                    </a:p>
                  </a:txBody>
                  <a:tcPr anchor="ctr"/>
                </a:tc>
              </a:tr>
              <a:tr h="38989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Base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0.6433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-0.6228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9" name="Picture 78"/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19" y="21743638"/>
            <a:ext cx="6664052" cy="40827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15362181" y="7834314"/>
            <a:ext cx="5490323" cy="2840329"/>
            <a:chOff x="15724883" y="14941907"/>
            <a:chExt cx="5490323" cy="2840329"/>
          </a:xfrm>
        </p:grpSpPr>
        <p:pic>
          <p:nvPicPr>
            <p:cNvPr id="85" name="Picture 2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24883" y="14941907"/>
              <a:ext cx="3052294" cy="284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" name="TextBox 85"/>
            <p:cNvSpPr txBox="1"/>
            <p:nvPr/>
          </p:nvSpPr>
          <p:spPr>
            <a:xfrm>
              <a:off x="18940572" y="16766573"/>
              <a:ext cx="227463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Prototype base part showing one sided flash</a:t>
              </a:r>
              <a:endParaRPr lang="en-US" sz="2000" b="1" dirty="0"/>
            </a:p>
          </p:txBody>
        </p:sp>
        <p:cxnSp>
          <p:nvCxnSpPr>
            <p:cNvPr id="87" name="Straight Arrow Connector 86"/>
            <p:cNvCxnSpPr/>
            <p:nvPr/>
          </p:nvCxnSpPr>
          <p:spPr bwMode="auto">
            <a:xfrm flipH="1" flipV="1">
              <a:off x="18468083" y="17075507"/>
              <a:ext cx="620018" cy="261504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88" name="Line 1771"/>
          <p:cNvSpPr>
            <a:spLocks noChangeShapeType="1"/>
          </p:cNvSpPr>
          <p:nvPr/>
        </p:nvSpPr>
        <p:spPr bwMode="auto">
          <a:xfrm>
            <a:off x="14608307" y="2493818"/>
            <a:ext cx="50398" cy="30043582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67"/>
          </a:p>
        </p:txBody>
      </p:sp>
      <p:sp>
        <p:nvSpPr>
          <p:cNvPr id="89" name="Line 1464"/>
          <p:cNvSpPr>
            <a:spLocks noChangeShapeType="1"/>
          </p:cNvSpPr>
          <p:nvPr/>
        </p:nvSpPr>
        <p:spPr bwMode="auto">
          <a:xfrm>
            <a:off x="905517" y="13234911"/>
            <a:ext cx="6598906" cy="32712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67"/>
          </a:p>
        </p:txBody>
      </p:sp>
      <p:sp>
        <p:nvSpPr>
          <p:cNvPr id="93" name="TextBox 92"/>
          <p:cNvSpPr txBox="1"/>
          <p:nvPr/>
        </p:nvSpPr>
        <p:spPr>
          <a:xfrm>
            <a:off x="15409342" y="3380211"/>
            <a:ext cx="4906598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Injection Molded Base</a:t>
            </a:r>
            <a:endParaRPr lang="en-US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14796087" y="4002765"/>
            <a:ext cx="639907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Initially had flash, only on one </a:t>
            </a:r>
            <a:r>
              <a:rPr lang="en-US" sz="2800" dirty="0" smtClean="0"/>
              <a:t>side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Added shim to IM machine to align the </a:t>
            </a:r>
            <a:r>
              <a:rPr lang="en-US" sz="2800" dirty="0" smtClean="0"/>
              <a:t>molds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Reduced shot size from 25 to </a:t>
            </a:r>
            <a:r>
              <a:rPr lang="en-US" sz="2800" dirty="0" smtClean="0"/>
              <a:t>19mm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Reduced cooling time, experienced excessive </a:t>
            </a:r>
            <a:r>
              <a:rPr lang="en-US" sz="2800" dirty="0" smtClean="0"/>
              <a:t>shrinkage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Settled on 25 second cooling time 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5878951" y="11290029"/>
            <a:ext cx="4233341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Injection Molded Cap</a:t>
            </a:r>
            <a:endParaRPr 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4835402" y="11910824"/>
            <a:ext cx="641795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Biggest challenge was ejection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Draft added to mold to help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Mold release also used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Next, cooling times optimized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20 seconds chosen for the cooling time because it allowed 8 parts to successfully eject between sprays</a:t>
            </a:r>
            <a:endParaRPr lang="en-US" sz="2800" dirty="0"/>
          </a:p>
        </p:txBody>
      </p:sp>
      <p:sp>
        <p:nvSpPr>
          <p:cNvPr id="98" name="Line 1464"/>
          <p:cNvSpPr>
            <a:spLocks noChangeShapeType="1"/>
          </p:cNvSpPr>
          <p:nvPr/>
        </p:nvSpPr>
        <p:spPr bwMode="auto">
          <a:xfrm flipV="1">
            <a:off x="364098" y="26412790"/>
            <a:ext cx="13881499" cy="347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67"/>
          </a:p>
        </p:txBody>
      </p:sp>
      <p:sp>
        <p:nvSpPr>
          <p:cNvPr id="99" name="Line 1464"/>
          <p:cNvSpPr>
            <a:spLocks noChangeShapeType="1"/>
          </p:cNvSpPr>
          <p:nvPr/>
        </p:nvSpPr>
        <p:spPr bwMode="auto">
          <a:xfrm flipV="1">
            <a:off x="14952461" y="26371528"/>
            <a:ext cx="6606278" cy="41262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67"/>
          </a:p>
        </p:txBody>
      </p:sp>
      <p:sp>
        <p:nvSpPr>
          <p:cNvPr id="100" name="Line 1771"/>
          <p:cNvSpPr>
            <a:spLocks noChangeShapeType="1"/>
          </p:cNvSpPr>
          <p:nvPr/>
        </p:nvSpPr>
        <p:spPr bwMode="auto">
          <a:xfrm flipH="1">
            <a:off x="7837390" y="18470015"/>
            <a:ext cx="8043" cy="7485564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67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4" t="18994" r="32050" b="12319"/>
          <a:stretch/>
        </p:blipFill>
        <p:spPr>
          <a:xfrm>
            <a:off x="14979645" y="22098697"/>
            <a:ext cx="3581400" cy="3886201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18692279" y="21890815"/>
            <a:ext cx="25845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smtClean="0">
                <a:latin typeface="+mj-lt"/>
              </a:rPr>
              <a:t>the most popular gaming franchises of all time and is sure to delight both children, teenagers, and parents alike.</a:t>
            </a:r>
            <a:endParaRPr lang="en-US" sz="28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31353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31353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455</Words>
  <Application>Microsoft Office PowerPoint</Application>
  <PresentationFormat>Custom</PresentationFormat>
  <Paragraphs>88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BankGothic Md BT</vt:lpstr>
      <vt:lpstr>Helvetica Neue</vt:lpstr>
      <vt:lpstr>Helvetica Neue Light</vt:lpstr>
      <vt:lpstr>Arial</vt:lpstr>
      <vt:lpstr>MS Reference Sans Serif</vt:lpstr>
      <vt:lpstr>Default Design</vt:lpstr>
      <vt:lpstr>PowerPoint Presentation</vt:lpstr>
    </vt:vector>
  </TitlesOfParts>
  <Company>MIT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Mechanical Engineering</dc:creator>
  <cp:lastModifiedBy>Cyndia</cp:lastModifiedBy>
  <cp:revision>259</cp:revision>
  <dcterms:created xsi:type="dcterms:W3CDTF">2003-12-03T17:46:10Z</dcterms:created>
  <dcterms:modified xsi:type="dcterms:W3CDTF">2016-07-22T04:30:00Z</dcterms:modified>
</cp:coreProperties>
</file>